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2"/>
  </p:notesMasterIdLst>
  <p:sldIdLst>
    <p:sldId id="256" r:id="rId2"/>
    <p:sldId id="302" r:id="rId3"/>
    <p:sldId id="275" r:id="rId4"/>
    <p:sldId id="265" r:id="rId5"/>
    <p:sldId id="273" r:id="rId6"/>
    <p:sldId id="276" r:id="rId7"/>
    <p:sldId id="277" r:id="rId8"/>
    <p:sldId id="290" r:id="rId9"/>
    <p:sldId id="303" r:id="rId10"/>
    <p:sldId id="304" r:id="rId11"/>
    <p:sldId id="279" r:id="rId12"/>
    <p:sldId id="280" r:id="rId13"/>
    <p:sldId id="281" r:id="rId14"/>
    <p:sldId id="297" r:id="rId15"/>
    <p:sldId id="298" r:id="rId16"/>
    <p:sldId id="299" r:id="rId17"/>
    <p:sldId id="300" r:id="rId18"/>
    <p:sldId id="301" r:id="rId19"/>
    <p:sldId id="282" r:id="rId20"/>
    <p:sldId id="283" r:id="rId21"/>
    <p:sldId id="284" r:id="rId22"/>
    <p:sldId id="285" r:id="rId23"/>
    <p:sldId id="286" r:id="rId24"/>
    <p:sldId id="288" r:id="rId25"/>
    <p:sldId id="287" r:id="rId26"/>
    <p:sldId id="274" r:id="rId27"/>
    <p:sldId id="278" r:id="rId28"/>
    <p:sldId id="271" r:id="rId29"/>
    <p:sldId id="270" r:id="rId30"/>
    <p:sldId id="30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>
      <p:cViewPr varScale="1">
        <p:scale>
          <a:sx n="70" d="100"/>
          <a:sy n="70" d="100"/>
        </p:scale>
        <p:origin x="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>
                <a:solidFill>
                  <a:schemeClr val="tx1"/>
                </a:solidFill>
              </a:rPr>
              <a:t>Выбор экзаменов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'9б'!$B$39:$B$45</c:f>
              <c:strCache>
                <c:ptCount val="7"/>
                <c:pt idx="0">
                  <c:v>Информатика</c:v>
                </c:pt>
                <c:pt idx="1">
                  <c:v>География</c:v>
                </c:pt>
                <c:pt idx="2">
                  <c:v>Обществознание</c:v>
                </c:pt>
                <c:pt idx="3">
                  <c:v>Физика </c:v>
                </c:pt>
                <c:pt idx="4">
                  <c:v>Английский</c:v>
                </c:pt>
                <c:pt idx="5">
                  <c:v>Биология</c:v>
                </c:pt>
                <c:pt idx="6">
                  <c:v>Химия</c:v>
                </c:pt>
              </c:strCache>
            </c:strRef>
          </c:cat>
          <c:val>
            <c:numRef>
              <c:f>'9б'!$C$39:$C$45</c:f>
              <c:numCache>
                <c:formatCode>General</c:formatCode>
                <c:ptCount val="7"/>
                <c:pt idx="0">
                  <c:v>67</c:v>
                </c:pt>
                <c:pt idx="1">
                  <c:v>49</c:v>
                </c:pt>
                <c:pt idx="2">
                  <c:v>23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B-4B0C-88EF-00BDB3286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4299871"/>
        <c:axId val="1694300287"/>
      </c:barChart>
      <c:catAx>
        <c:axId val="169429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300287"/>
        <c:crosses val="autoZero"/>
        <c:auto val="1"/>
        <c:lblAlgn val="ctr"/>
        <c:lblOffset val="100"/>
        <c:noMultiLvlLbl val="0"/>
      </c:catAx>
      <c:valAx>
        <c:axId val="1694300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429987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48F5D-C85C-4F59-845A-67778E220EA3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AE1B9-C476-4163-BFF8-A1310F2F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7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52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ge.sdamgia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113076"/>
            <a:ext cx="7725544" cy="122413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ГОСУДАРСТВЕННАЯ ИТОГОВАЯ АТТЕСТАЦИЯ</a:t>
            </a:r>
            <a:r>
              <a:rPr lang="ru-RU" sz="4400" dirty="0">
                <a:solidFill>
                  <a:schemeClr val="tx1"/>
                </a:solidFill>
              </a:rPr>
              <a:t/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>ПО ОБРАЗОВАТЕЛЬНЫМ ПРОГРАММАМ </a:t>
            </a:r>
            <a:r>
              <a:rPr lang="ru-RU" sz="4400" dirty="0" smtClean="0">
                <a:solidFill>
                  <a:schemeClr val="tx1"/>
                </a:solidFill>
              </a:rPr>
              <a:t>ОСНОВНОГО </a:t>
            </a:r>
            <a:r>
              <a:rPr lang="ru-RU" sz="4400" dirty="0">
                <a:solidFill>
                  <a:schemeClr val="tx1"/>
                </a:solidFill>
              </a:rPr>
              <a:t>ОБЩЕГО </a:t>
            </a:r>
            <a:r>
              <a:rPr lang="ru-RU" sz="4400" dirty="0" smtClean="0">
                <a:solidFill>
                  <a:schemeClr val="tx1"/>
                </a:solidFill>
              </a:rPr>
              <a:t>ОБРАЗОВАНИЯ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2023-2024 учебный год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Школа исследователя. - Школа исследователя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653229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9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1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1" y="978104"/>
            <a:ext cx="7943215" cy="5354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3400" b="1" dirty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29286" r="45653" b="31718"/>
          <a:stretch/>
        </p:blipFill>
        <p:spPr bwMode="auto">
          <a:xfrm>
            <a:off x="5525138" y="1977539"/>
            <a:ext cx="3076057" cy="37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4233" y="1831594"/>
            <a:ext cx="4632960" cy="4054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</a:rPr>
              <a:t>Участникам </a:t>
            </a:r>
            <a:r>
              <a:rPr lang="ru-RU" b="1" dirty="0">
                <a:solidFill>
                  <a:schemeClr val="tx1"/>
                </a:solidFill>
              </a:rPr>
              <a:t>ЗАПРЕЩАЕТСЯ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dirty="0">
                <a:solidFill>
                  <a:schemeClr val="tx1"/>
                </a:solidFill>
              </a:rPr>
              <a:t>по ППЭ, </a:t>
            </a:r>
            <a:r>
              <a:rPr lang="ru-RU" b="1" dirty="0">
                <a:solidFill>
                  <a:schemeClr val="tx1"/>
                </a:solidFill>
              </a:rPr>
              <a:t>разговаривать друг с другом</a:t>
            </a:r>
            <a:r>
              <a:rPr lang="ru-RU" dirty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b="1" dirty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b="1" dirty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b="1" dirty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b="1" dirty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6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59766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Проведение экзамена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08720"/>
            <a:ext cx="82674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/>
              <a:t>Экзамен </a:t>
            </a:r>
            <a:r>
              <a:rPr lang="ru-RU" sz="2200" b="1" dirty="0"/>
              <a:t>проводится </a:t>
            </a:r>
            <a:r>
              <a:rPr lang="ru-RU" sz="2200" b="1" dirty="0" smtClean="0"/>
              <a:t>в ППЭ.</a:t>
            </a:r>
            <a:endParaRPr lang="ru-RU" sz="2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/>
              <a:t>В ППЭ </a:t>
            </a:r>
            <a:r>
              <a:rPr lang="ru-RU" sz="2200" b="1" dirty="0"/>
              <a:t>выделяется место для личных вещей </a:t>
            </a:r>
            <a:endParaRPr lang="ru-RU" sz="2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/>
              <a:t>В </a:t>
            </a:r>
            <a:r>
              <a:rPr lang="ru-RU" sz="2200" b="1" dirty="0"/>
              <a:t>аудиториях закрываются стенды, плакаты и иные материалы со справочно-познавательной </a:t>
            </a:r>
            <a:r>
              <a:rPr lang="ru-RU" sz="2200" b="1" dirty="0" smtClean="0"/>
              <a:t>информацией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/>
              <a:t>Для каждого обучающегося выделяется отдельное рабочее </a:t>
            </a:r>
            <a:r>
              <a:rPr lang="ru-RU" sz="2200" b="1" dirty="0" smtClean="0"/>
              <a:t>место.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/>
              <a:t>Допуск обучающихся в ППЭ осуществляется при наличии у них документов, удостоверяющих их </a:t>
            </a:r>
            <a:r>
              <a:rPr lang="ru-RU" sz="2200" b="1" dirty="0" smtClean="0"/>
              <a:t>личность.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/>
              <a:t>На входе в ППЭ </a:t>
            </a:r>
            <a:r>
              <a:rPr lang="ru-RU" sz="2200" b="1" dirty="0" smtClean="0"/>
              <a:t>организаторы </a:t>
            </a:r>
            <a:r>
              <a:rPr lang="ru-RU" sz="2200" b="1" dirty="0"/>
              <a:t>проверяют наличие указанных документов у </a:t>
            </a:r>
            <a:r>
              <a:rPr lang="ru-RU" sz="2200" b="1" dirty="0" smtClean="0"/>
              <a:t>обучающихся.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/>
              <a:t>Обучающиеся рассаживаются за рабочие столы в соответствии с проведенным распределением. Изменение рабочего места не </a:t>
            </a:r>
            <a:r>
              <a:rPr lang="ru-RU" sz="2200" b="1" dirty="0" smtClean="0"/>
              <a:t>допускается.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/>
          </a:p>
        </p:txBody>
      </p:sp>
      <p:pic>
        <p:nvPicPr>
          <p:cNvPr id="2050" name="Picture 2" descr="http://im2-tub-ru.yandex.net/i?id=fa6bbce05917a9f6d77b5d551dfc36d2-89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92" y="124069"/>
            <a:ext cx="1279944" cy="102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80966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Проведение экзамена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До начала экзамена организаторы проводят </a:t>
            </a:r>
            <a:r>
              <a:rPr lang="ru-RU" sz="2400" b="1" dirty="0" smtClean="0"/>
              <a:t>инструктаж:</a:t>
            </a:r>
          </a:p>
          <a:p>
            <a:pPr marL="722313" indent="-457200">
              <a:buFont typeface="Wingdings" pitchFamily="2" charset="2"/>
              <a:buChar char="ü"/>
            </a:pPr>
            <a:r>
              <a:rPr lang="ru-RU" sz="2400" b="1" dirty="0" smtClean="0"/>
              <a:t>порядок </a:t>
            </a:r>
            <a:r>
              <a:rPr lang="ru-RU" sz="2400" b="1" dirty="0"/>
              <a:t>проведения экзамена, </a:t>
            </a:r>
            <a:endParaRPr lang="ru-RU" sz="2400" b="1" dirty="0" smtClean="0"/>
          </a:p>
          <a:p>
            <a:pPr marL="722313" indent="-457200">
              <a:buFont typeface="Wingdings" pitchFamily="2" charset="2"/>
              <a:buChar char="ü"/>
            </a:pPr>
            <a:r>
              <a:rPr lang="ru-RU" sz="2400" b="1" dirty="0"/>
              <a:t>п</a:t>
            </a:r>
            <a:r>
              <a:rPr lang="ru-RU" sz="2400" b="1" dirty="0" smtClean="0"/>
              <a:t>равила оформления </a:t>
            </a:r>
            <a:r>
              <a:rPr lang="ru-RU" sz="2400" b="1" dirty="0"/>
              <a:t>экзаменационной работы, </a:t>
            </a:r>
            <a:endParaRPr lang="ru-RU" sz="2400" b="1" dirty="0" smtClean="0"/>
          </a:p>
          <a:p>
            <a:pPr marL="722313" indent="-457200">
              <a:buFont typeface="Wingdings" pitchFamily="2" charset="2"/>
              <a:buChar char="ü"/>
            </a:pPr>
            <a:r>
              <a:rPr lang="ru-RU" sz="2400" b="1" dirty="0" smtClean="0"/>
              <a:t>продолжительность </a:t>
            </a:r>
            <a:r>
              <a:rPr lang="ru-RU" sz="2400" b="1" dirty="0"/>
              <a:t>экзамена</a:t>
            </a:r>
            <a:r>
              <a:rPr lang="ru-RU" sz="2400" b="1" dirty="0" smtClean="0"/>
              <a:t>,</a:t>
            </a:r>
          </a:p>
          <a:p>
            <a:pPr marL="722313" indent="-457200">
              <a:buFont typeface="Wingdings" pitchFamily="2" charset="2"/>
              <a:buChar char="ü"/>
            </a:pPr>
            <a:r>
              <a:rPr lang="ru-RU" sz="2400" b="1" dirty="0" smtClean="0"/>
              <a:t>порядок </a:t>
            </a:r>
            <a:r>
              <a:rPr lang="ru-RU" sz="2400" b="1" dirty="0"/>
              <a:t>подачи апелляций о нарушении установленного порядка проведения ГИА и о несогласии с выставленными баллами, </a:t>
            </a:r>
            <a:endParaRPr lang="ru-RU" sz="2400" b="1" dirty="0" smtClean="0"/>
          </a:p>
          <a:p>
            <a:pPr marL="722313" indent="-457200">
              <a:buFont typeface="Wingdings" pitchFamily="2" charset="2"/>
              <a:buChar char="ü"/>
            </a:pPr>
            <a:r>
              <a:rPr lang="ru-RU" sz="2400" b="1" dirty="0" smtClean="0"/>
              <a:t>время </a:t>
            </a:r>
            <a:r>
              <a:rPr lang="ru-RU" sz="2400" b="1" dirty="0"/>
              <a:t>и </a:t>
            </a:r>
            <a:r>
              <a:rPr lang="ru-RU" sz="2400" b="1" dirty="0" smtClean="0"/>
              <a:t>место ознакомления </a:t>
            </a:r>
            <a:r>
              <a:rPr lang="ru-RU" sz="2400" b="1" dirty="0"/>
              <a:t>с результатами ГИА.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Выдача экзаменационных материалов и листов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для записи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ответов</a:t>
            </a:r>
          </a:p>
        </p:txBody>
      </p:sp>
    </p:spTree>
    <p:extLst>
      <p:ext uri="{BB962C8B-B14F-4D97-AF65-F5344CB8AC3E}">
        <p14:creationId xmlns:p14="http://schemas.microsoft.com/office/powerpoint/2010/main" val="211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Проведение экзамена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96813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/>
              <a:t>Заполнение титульного листа работы, бланков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/>
              <a:t>Объявление начала и окончания экзамена (фиксация на доске)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/>
              <a:t>Выполнение </a:t>
            </a:r>
            <a:r>
              <a:rPr lang="ru-RU" sz="2400" b="1" dirty="0"/>
              <a:t>экзаменационной </a:t>
            </a:r>
            <a:r>
              <a:rPr lang="ru-RU" sz="2400" b="1" dirty="0" smtClean="0"/>
              <a:t>работы: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400" b="1" dirty="0"/>
              <a:t>В случае нехватки места в листах </a:t>
            </a:r>
            <a:r>
              <a:rPr lang="ru-RU" sz="2400" b="1" dirty="0" smtClean="0"/>
              <a:t> </a:t>
            </a:r>
            <a:r>
              <a:rPr lang="ru-RU" sz="2400" b="1" dirty="0"/>
              <a:t>для ответов на задания с развернутым ответом по просьбе обучающегося организаторы выдают ему дополнительный </a:t>
            </a:r>
            <a:r>
              <a:rPr lang="ru-RU" sz="2400" b="1" dirty="0" smtClean="0"/>
              <a:t>лист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400" b="1" dirty="0"/>
              <a:t>По мере необходимости обучающимся выдаются </a:t>
            </a:r>
            <a:r>
              <a:rPr lang="ru-RU" sz="2400" b="1" dirty="0" smtClean="0"/>
              <a:t>черновики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400" b="1" dirty="0" smtClean="0"/>
              <a:t>Обучающиеся </a:t>
            </a:r>
            <a:r>
              <a:rPr lang="ru-RU" sz="2400" b="1" dirty="0"/>
              <a:t>могут делать пометки в КИМ </a:t>
            </a:r>
            <a:endParaRPr lang="ru-RU" sz="2400" b="1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400" b="1" dirty="0" smtClean="0"/>
              <a:t>Записи </a:t>
            </a:r>
            <a:r>
              <a:rPr lang="ru-RU" sz="2400" b="1" dirty="0"/>
              <a:t>на КИМ и черновиках не обрабатываются и не </a:t>
            </a:r>
            <a:r>
              <a:rPr lang="ru-RU" sz="2400" b="1" dirty="0" smtClean="0"/>
              <a:t>проверяются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290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832"/>
            <a:ext cx="4752528" cy="67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01" y="223464"/>
            <a:ext cx="4489395" cy="6353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" y="223464"/>
            <a:ext cx="4489396" cy="63539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5733256"/>
            <a:ext cx="65770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Дополнительный бланк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8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6114" y="1124744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Бланк </a:t>
            </a:r>
            <a:r>
              <a:rPr lang="ru-RU" b="1" dirty="0"/>
              <a:t>ответов предназначен для ответов на задания с выбором ответа, заданий с кратким ответом и заданий с развернутым ответом.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Бланк ответов заполняется </a:t>
            </a:r>
            <a:r>
              <a:rPr lang="ru-RU" b="1" dirty="0" err="1" smtClean="0"/>
              <a:t>гелевой</a:t>
            </a:r>
            <a:r>
              <a:rPr lang="ru-RU" b="1" dirty="0" smtClean="0"/>
              <a:t> ручкой </a:t>
            </a:r>
            <a:r>
              <a:rPr lang="ru-RU" b="1" dirty="0"/>
              <a:t>с яркими </a:t>
            </a:r>
            <a:r>
              <a:rPr lang="ru-RU" b="1" dirty="0" smtClean="0"/>
              <a:t>черными </a:t>
            </a:r>
            <a:r>
              <a:rPr lang="ru-RU" b="1" dirty="0"/>
              <a:t>чернилами. </a:t>
            </a:r>
            <a:endParaRPr lang="ru-RU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Участник </a:t>
            </a:r>
            <a:r>
              <a:rPr lang="ru-RU" b="1" dirty="0"/>
              <a:t>экзамена должен записывать каждую цифру и букву во всех заполняемых полях бланка аккуратно и разборчиво</a:t>
            </a:r>
            <a:r>
              <a:rPr lang="ru-RU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Если участник экзамена не имеет информации для заполнения какого-то конкретного поля бланка ответов, он должен оставить его пустым (не делать прочерков). </a:t>
            </a:r>
          </a:p>
          <a:p>
            <a:r>
              <a:rPr lang="ru-RU" b="1" i="1" u="sng" dirty="0"/>
              <a:t>Категорически запрещается: </a:t>
            </a:r>
            <a:endParaRPr lang="ru-RU" b="1" u="sng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делать в полях бланка, вне полей бланка или в полях, заполненных типографским способом, какие-либо записи и пометки, не относящиеся к содержанию полей бланка;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/>
              <a:t> использовать для заполнения бланка цветные </a:t>
            </a:r>
            <a:r>
              <a:rPr lang="ru-RU" b="1" dirty="0" smtClean="0"/>
              <a:t>ручки, карандаш, </a:t>
            </a:r>
            <a:r>
              <a:rPr lang="ru-RU" b="1" dirty="0"/>
              <a:t>средства для исправления внесенной в бланки информации («замазку», «ластик» и др.). </a:t>
            </a:r>
          </a:p>
        </p:txBody>
      </p:sp>
    </p:spTree>
    <p:extLst>
      <p:ext uri="{BB962C8B-B14F-4D97-AF65-F5344CB8AC3E}">
        <p14:creationId xmlns:p14="http://schemas.microsoft.com/office/powerpoint/2010/main" val="19672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8391" y="188640"/>
            <a:ext cx="794003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				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Calibri"/>
              </a:rPr>
              <a:t>Заполнение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</a:rPr>
              <a:t>бланка ответов</a:t>
            </a:r>
            <a:endParaRPr lang="ru-RU" sz="16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Заполняются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следующие поля: </a:t>
            </a:r>
            <a:endParaRPr lang="ru-RU" sz="1600" b="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 дата проведения экзамена (ДД-ММ-ГГ); </a:t>
            </a:r>
            <a:endParaRPr lang="ru-RU" sz="1600" b="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 название муниципального образования (район/городской округ); </a:t>
            </a:r>
            <a:endParaRPr lang="ru-RU" sz="1600" b="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 номер варианта КИМ </a:t>
            </a:r>
            <a:endParaRPr lang="ru-RU" sz="1600" b="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В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средней части </a:t>
            </a:r>
            <a:r>
              <a:rPr lang="ru-RU" b="1" u="sng" dirty="0">
                <a:solidFill>
                  <a:srgbClr val="000000"/>
                </a:solidFill>
                <a:latin typeface="Times New Roman"/>
                <a:ea typeface="Calibri"/>
              </a:rPr>
              <a:t>лицевой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 стороны бланка ответов расположены поля для записи ответов на задания части 1 с выбором ответа и кратким ответом. Номер выбранного ответа и краткий ответ записывается справа от номера задания в соответствующую ячейку. </a:t>
            </a:r>
            <a:endParaRPr lang="ru-RU" sz="1600" b="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Ответ на задание с кратким ответом нужно записать в такой форме, в котором требуется в инструкции к данному заданию, размещенной в КИМ перед соответствующим заданием или группой заданий. </a:t>
            </a:r>
            <a:endParaRPr lang="ru-RU" sz="1600" b="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Краткий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ответ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может быть записан в виде: </a:t>
            </a:r>
            <a:endParaRPr lang="ru-RU" sz="1600" b="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 слова или словосочетания; </a:t>
            </a:r>
            <a:endParaRPr lang="ru-RU" sz="1600" b="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 одного целого числа или комбинации букв и цифр; </a:t>
            </a:r>
            <a:endParaRPr lang="ru-RU" sz="1600" b="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 десятичной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дроби,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если в инструкции по выполнению задания указано, что ответ можно дать в виде десятичной дроби; </a:t>
            </a:r>
            <a:endParaRPr lang="ru-RU" sz="1600" b="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 перечисления требуемых в задании пунктов, разделенных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запятыми.</a:t>
            </a:r>
          </a:p>
        </p:txBody>
      </p:sp>
    </p:spTree>
    <p:extLst>
      <p:ext uri="{BB962C8B-B14F-4D97-AF65-F5344CB8AC3E}">
        <p14:creationId xmlns:p14="http://schemas.microsoft.com/office/powerpoint/2010/main" val="10683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4868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Замена ошибочных ответов</a:t>
            </a:r>
            <a:endParaRPr lang="ru-RU" sz="1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В специальных полях 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Calibri"/>
              </a:rPr>
              <a:t>лицевой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стороны бланка предусмотрены поля для записи исправленных ответов на задания с выбором ответа и с кратким ответом взамен ошибочно записанных. </a:t>
            </a:r>
            <a:endParaRPr lang="ru-RU" sz="1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Для замены внесенного в бланк ответа нужно в соответствующих полях замены проставить номер задания, ответ на который следует исправить, и записать новое значение верного ответа на указанное задание. </a:t>
            </a:r>
            <a:endParaRPr lang="ru-RU" sz="1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Calibri"/>
              </a:rPr>
              <a:t>Следует обратить внимание на ограничения в количестве ответов, которые можно исправить. Все прочие исправления в бланках ответов недопустимы.</a:t>
            </a:r>
            <a:endParaRPr lang="ru-RU" sz="1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Заполнение дополнительного листа бланка ответов</a:t>
            </a:r>
            <a:endParaRPr lang="ru-RU" sz="1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При недостатке места для ответов на задания с развернутым ответом участник ОГЭ должен продолжить записи на дополнительном листе бланка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ответов,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выдаваемом организатором в аудитории по требованию участника. При этом организаторы фиксируют связь бланка ответов и дополнительного листа: 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Calibri"/>
              </a:rPr>
              <a:t>на </a:t>
            </a:r>
            <a:r>
              <a:rPr lang="ru-RU" u="sng" dirty="0" smtClean="0">
                <a:solidFill>
                  <a:srgbClr val="000000"/>
                </a:solidFill>
                <a:latin typeface="Times New Roman"/>
                <a:ea typeface="Calibri"/>
              </a:rPr>
              <a:t>дополнительном листе пишется номер бланков основного ответа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ru-RU" sz="16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0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024744" cy="1143000"/>
          </a:xfrm>
        </p:spPr>
        <p:txBody>
          <a:bodyPr/>
          <a:lstStyle/>
          <a:p>
            <a:r>
              <a:rPr lang="ru-RU" b="1" dirty="0" smtClean="0"/>
              <a:t>Проведение экзамена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Во время экзамена на рабочем столе обучающегося, помимо экзаменационных материалов, находятся:</a:t>
            </a:r>
          </a:p>
          <a:p>
            <a:pPr indent="530225"/>
            <a:r>
              <a:rPr lang="ru-RU" sz="2400" b="1" dirty="0"/>
              <a:t>а) </a:t>
            </a:r>
            <a:r>
              <a:rPr lang="ru-RU" sz="2400" b="1" dirty="0" smtClean="0"/>
              <a:t>черная гелиевая ручка</a:t>
            </a:r>
            <a:r>
              <a:rPr lang="ru-RU" sz="2400" b="1" dirty="0"/>
              <a:t>;</a:t>
            </a:r>
          </a:p>
          <a:p>
            <a:pPr indent="530225"/>
            <a:r>
              <a:rPr lang="ru-RU" sz="2400" b="1" dirty="0"/>
              <a:t>б) документ, удостоверяющий личность;</a:t>
            </a:r>
          </a:p>
          <a:p>
            <a:pPr indent="530225"/>
            <a:r>
              <a:rPr lang="ru-RU" sz="2400" b="1" dirty="0"/>
              <a:t>в) средства обучения </a:t>
            </a:r>
          </a:p>
          <a:p>
            <a:pPr indent="530225"/>
            <a:r>
              <a:rPr lang="ru-RU" sz="2400" b="1" dirty="0" smtClean="0"/>
              <a:t>г</a:t>
            </a:r>
            <a:r>
              <a:rPr lang="ru-RU" sz="2400" b="1" dirty="0"/>
              <a:t>) лекарства и питание (при необходимости</a:t>
            </a:r>
            <a:r>
              <a:rPr lang="ru-RU" sz="2400" b="1" dirty="0" smtClean="0"/>
              <a:t>)</a:t>
            </a:r>
          </a:p>
          <a:p>
            <a:pPr indent="530225"/>
            <a:r>
              <a:rPr lang="ru-RU" sz="2400" b="1" dirty="0" smtClean="0"/>
              <a:t>Иные </a:t>
            </a:r>
            <a:r>
              <a:rPr lang="ru-RU" sz="2400" b="1" dirty="0"/>
              <a:t>вещи обучающиеся оставляют в специально выделенном месте для личных вещей обучающихся в </a:t>
            </a:r>
            <a:r>
              <a:rPr lang="ru-RU" sz="2400" b="1" dirty="0" smtClean="0"/>
              <a:t>здании, </a:t>
            </a:r>
            <a:r>
              <a:rPr lang="ru-RU" sz="2400" b="1" dirty="0"/>
              <a:t>где расположен ППЭ</a:t>
            </a:r>
          </a:p>
        </p:txBody>
      </p:sp>
    </p:spTree>
    <p:extLst>
      <p:ext uri="{BB962C8B-B14F-4D97-AF65-F5344CB8AC3E}">
        <p14:creationId xmlns:p14="http://schemas.microsoft.com/office/powerpoint/2010/main" val="19268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20" y="5444489"/>
            <a:ext cx="595883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59632" y="1080403"/>
            <a:ext cx="7249208" cy="75148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9592" y="1988840"/>
            <a:ext cx="7609248" cy="4052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lang="ru-RU"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r>
              <a:rPr lang="ru-RU"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.20</a:t>
            </a:r>
            <a:r>
              <a:rPr lang="ru-RU"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lang="ru-RU"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232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/</a:t>
            </a:r>
            <a:r>
              <a:rPr lang="ru-RU"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551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latin typeface="Trebuchet MS"/>
              <a:cs typeface="Trebuchet MS"/>
            </a:endParaRPr>
          </a:p>
          <a:p>
            <a:pPr marL="9525" algn="ctr"/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r>
              <a:rPr lang="ru-RU" sz="2400" b="1" i="1" u="heavy" spc="10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600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latin typeface="Trebuchet MS"/>
              <a:cs typeface="Trebuchet MS"/>
            </a:endParaRPr>
          </a:p>
          <a:p>
            <a:pPr marL="5715" algn="ctr"/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i="1" u="heavy" spc="75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sz="2400" b="1" i="1" u="heavy" spc="75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8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учебный план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 err="1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 err="1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35" dirty="0" err="1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 err="1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800" b="1" spc="-5" dirty="0" err="1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r>
              <a:rPr sz="2800" b="1" spc="-5" dirty="0" err="1">
                <a:solidFill>
                  <a:srgbClr val="C00000"/>
                </a:solidFill>
                <a:latin typeface="Georgia"/>
                <a:cs typeface="Georgia"/>
              </a:rPr>
              <a:t>ние</a:t>
            </a:r>
            <a:endParaRPr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774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3568" y="125760"/>
            <a:ext cx="7498080" cy="1143000"/>
          </a:xfrm>
        </p:spPr>
        <p:txBody>
          <a:bodyPr/>
          <a:lstStyle/>
          <a:p>
            <a:r>
              <a:rPr lang="ru-RU" b="1" dirty="0" smtClean="0"/>
              <a:t>Проведение экзамена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344" y="1259632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 время экзамена </a:t>
            </a:r>
            <a:r>
              <a:rPr lang="ru-RU" sz="2800" b="1" dirty="0" smtClean="0"/>
              <a:t>обучающиеся: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/>
              <a:t>не </a:t>
            </a:r>
            <a:r>
              <a:rPr lang="ru-RU" sz="2800" b="1" dirty="0"/>
              <a:t>должны общаться друг с </a:t>
            </a:r>
            <a:r>
              <a:rPr lang="ru-RU" sz="2800" b="1" dirty="0" smtClean="0"/>
              <a:t>другом</a:t>
            </a:r>
            <a:r>
              <a:rPr lang="ru-RU" sz="2800" b="1" dirty="0"/>
              <a:t>;</a:t>
            </a:r>
            <a:endParaRPr lang="ru-RU" sz="2800" b="1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/>
              <a:t>не </a:t>
            </a:r>
            <a:r>
              <a:rPr lang="ru-RU" sz="2800" b="1" dirty="0"/>
              <a:t>могут свободно перемещаться по </a:t>
            </a:r>
            <a:r>
              <a:rPr lang="ru-RU" sz="2800" b="1" dirty="0" smtClean="0"/>
              <a:t>аудитории</a:t>
            </a:r>
            <a:r>
              <a:rPr lang="ru-RU" sz="2800" b="1" dirty="0"/>
              <a:t>;</a:t>
            </a:r>
            <a:endParaRPr lang="ru-RU" sz="2800" b="1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/>
              <a:t>могут </a:t>
            </a:r>
            <a:r>
              <a:rPr lang="ru-RU" sz="2800" b="1" dirty="0"/>
              <a:t>выходить из аудитории и перемещаться по ППЭ </a:t>
            </a:r>
            <a:r>
              <a:rPr lang="ru-RU" sz="2800" b="1" dirty="0" smtClean="0"/>
              <a:t>только в </a:t>
            </a:r>
            <a:r>
              <a:rPr lang="ru-RU" sz="2800" b="1" dirty="0"/>
              <a:t>сопровождении одного из </a:t>
            </a:r>
            <a:r>
              <a:rPr lang="ru-RU" sz="2800" b="1" dirty="0" smtClean="0"/>
              <a:t>организаторов</a:t>
            </a:r>
            <a:r>
              <a:rPr lang="ru-RU" sz="2800" b="1" dirty="0"/>
              <a:t>;</a:t>
            </a:r>
            <a:endParaRPr lang="ru-RU" sz="2800" b="1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/>
              <a:t>при </a:t>
            </a:r>
            <a:r>
              <a:rPr lang="ru-RU" sz="2800" b="1" dirty="0"/>
              <a:t>выходе из аудитории </a:t>
            </a:r>
            <a:r>
              <a:rPr lang="ru-RU" sz="2800" b="1" dirty="0" smtClean="0"/>
              <a:t>оставляют </a:t>
            </a:r>
            <a:r>
              <a:rPr lang="ru-RU" sz="2800" b="1" dirty="0"/>
              <a:t>экзаменационные материалы и черновики на рабочем столе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5" name="Picture 2" descr="http://im2-tub-ru.yandex.net/i?id=f060ceb793507b54ad24c299cc7653e9-48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7734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024744" cy="1143000"/>
          </a:xfrm>
        </p:spPr>
        <p:txBody>
          <a:bodyPr/>
          <a:lstStyle/>
          <a:p>
            <a:r>
              <a:rPr lang="ru-RU" b="1" dirty="0"/>
              <a:t>Проведение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920880" cy="468052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400" b="1" dirty="0"/>
              <a:t>Во время проведения экзамена в ППЭ </a:t>
            </a:r>
            <a:r>
              <a:rPr lang="ru-RU" sz="2400" b="1" dirty="0" smtClean="0"/>
              <a:t>обучающимся запрещается</a:t>
            </a:r>
            <a:r>
              <a:rPr lang="ru-RU" sz="2400" b="1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иметь </a:t>
            </a:r>
            <a:r>
              <a:rPr lang="ru-RU" sz="2400" b="1" dirty="0"/>
              <a:t>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</a:r>
            <a:r>
              <a:rPr lang="ru-RU" sz="2400" b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выносить из аудиторий и ППЭ экзаменационные материалы на бумажном или электронном носителях, фотографировать экзаменационные </a:t>
            </a:r>
            <a:r>
              <a:rPr lang="ru-RU" sz="2400" b="1" dirty="0" smtClean="0"/>
              <a:t>материалы</a:t>
            </a:r>
            <a:endParaRPr lang="ru-RU" sz="2400" dirty="0"/>
          </a:p>
          <a:p>
            <a:pPr marL="82296" indent="0" algn="ctr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Лица, допустившие нарушение устанавливаемого порядка проведения ГИА, удаляются 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2534247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7334"/>
            <a:ext cx="7024744" cy="1143000"/>
          </a:xfrm>
        </p:spPr>
        <p:txBody>
          <a:bodyPr/>
          <a:lstStyle/>
          <a:p>
            <a:r>
              <a:rPr lang="ru-RU" b="1" dirty="0"/>
              <a:t>Проведение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498080" cy="5077544"/>
          </a:xfrm>
        </p:spPr>
        <p:txBody>
          <a:bodyPr>
            <a:normAutofit fontScale="92500"/>
          </a:bodyPr>
          <a:lstStyle/>
          <a:p>
            <a:r>
              <a:rPr lang="ru-RU" sz="3300" b="1" dirty="0"/>
              <a:t>Если обучающийся по состоянию здоровья или другим объективным причинам не завершает выполнение экзаменационной работы, то он досрочно покидает аудиторию. </a:t>
            </a:r>
            <a:endParaRPr lang="ru-RU" sz="3300" b="1" dirty="0" smtClean="0"/>
          </a:p>
          <a:p>
            <a:r>
              <a:rPr lang="ru-RU" sz="3300" b="1" dirty="0" smtClean="0"/>
              <a:t>В </a:t>
            </a:r>
            <a:r>
              <a:rPr lang="ru-RU" sz="3300" b="1" dirty="0"/>
              <a:t>таком случае организаторы приглашают медицинского </a:t>
            </a:r>
            <a:r>
              <a:rPr lang="ru-RU" sz="3300" b="1" dirty="0" smtClean="0"/>
              <a:t>работника и составляют соответствующий акт 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86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744" cy="1143000"/>
          </a:xfrm>
        </p:spPr>
        <p:txBody>
          <a:bodyPr/>
          <a:lstStyle/>
          <a:p>
            <a:r>
              <a:rPr lang="ru-RU" b="1" dirty="0" smtClean="0"/>
              <a:t>Проверка работ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200800" cy="3580985"/>
          </a:xfrm>
        </p:spPr>
        <p:txBody>
          <a:bodyPr>
            <a:normAutofit/>
          </a:bodyPr>
          <a:lstStyle/>
          <a:p>
            <a:r>
              <a:rPr lang="ru-RU" b="1" dirty="0"/>
              <a:t>Экзаменационные работы проверяются двумя </a:t>
            </a:r>
            <a:r>
              <a:rPr lang="ru-RU" b="1" dirty="0" smtClean="0"/>
              <a:t>экспертами</a:t>
            </a:r>
            <a:r>
              <a:rPr lang="ru-RU" b="1" dirty="0"/>
              <a:t> </a:t>
            </a:r>
            <a:r>
              <a:rPr lang="ru-RU" b="1" dirty="0" smtClean="0"/>
              <a:t>(учителя школ Нижегородской области соответствующему предмету)</a:t>
            </a:r>
          </a:p>
          <a:p>
            <a:r>
              <a:rPr lang="ru-RU" b="1" dirty="0"/>
              <a:t>10 дней</a:t>
            </a:r>
          </a:p>
          <a:p>
            <a:r>
              <a:rPr lang="ru-RU" b="1" dirty="0" smtClean="0"/>
              <a:t>Результаты направляются в министерство образования Нижегородской области для утверждения – 1 день</a:t>
            </a:r>
          </a:p>
        </p:txBody>
      </p:sp>
    </p:spTree>
    <p:extLst>
      <p:ext uri="{BB962C8B-B14F-4D97-AF65-F5344CB8AC3E}">
        <p14:creationId xmlns:p14="http://schemas.microsoft.com/office/powerpoint/2010/main" val="293613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98080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Ознакомление с результатами</a:t>
            </a:r>
            <a:endParaRPr lang="ru-RU" b="1" dirty="0"/>
          </a:p>
        </p:txBody>
      </p:sp>
      <p:pic>
        <p:nvPicPr>
          <p:cNvPr id="5122" name="Picture 2" descr="http://im1-tub-ru.yandex.net/i?id=ad77bb048c1e5c98d8add11936dd487c-7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" y="5337326"/>
            <a:ext cx="1875498" cy="15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7840" y="198884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ознакомления с результатами экзаменов – МАОУ Школа №70,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зам. директора (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28а)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047" y="3717032"/>
            <a:ext cx="7662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подачи апелляций о несогласии с выставленными баллами –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Школа №70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070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"/>
            <a:ext cx="3049212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bg1"/>
                </a:solidFill>
                <a:effectLst/>
              </a:rPr>
              <a:t>АПЕЛЛЯЦИЯ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799288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Участники ГИА 9 вправе подать </a:t>
            </a:r>
            <a:r>
              <a:rPr lang="ru-RU" sz="2800" dirty="0" smtClean="0"/>
              <a:t>апелляцию: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smtClean="0"/>
              <a:t>по </a:t>
            </a:r>
            <a:r>
              <a:rPr lang="ru-RU" sz="2800" dirty="0"/>
              <a:t>процедуре проведения </a:t>
            </a:r>
            <a:r>
              <a:rPr lang="ru-RU" sz="2800" dirty="0" smtClean="0"/>
              <a:t>экзаменов;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smtClean="0"/>
              <a:t>о </a:t>
            </a:r>
            <a:r>
              <a:rPr lang="ru-RU" sz="2800" dirty="0"/>
              <a:t>несогласии с полученными </a:t>
            </a:r>
            <a:r>
              <a:rPr lang="ru-RU" sz="2800" dirty="0" smtClean="0"/>
              <a:t>результатами</a:t>
            </a:r>
            <a:endParaRPr lang="ru-RU" sz="2800" dirty="0"/>
          </a:p>
          <a:p>
            <a:r>
              <a:rPr lang="ru-RU" sz="2800" b="1" dirty="0"/>
              <a:t>Не рассматриваются апелляции по вопросам: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содержания и структуры </a:t>
            </a:r>
            <a:r>
              <a:rPr lang="ru-RU" sz="2800" dirty="0" smtClean="0"/>
              <a:t>КИМ; </a:t>
            </a:r>
            <a:endParaRPr lang="ru-RU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связанных с нарушением самими участниками ГИА 9 требований порядка проведения государственной итоговой аттестации;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неправильного оформления экзаменационной работы. </a:t>
            </a:r>
            <a:endParaRPr lang="ru-RU" sz="2800" dirty="0" smtClean="0"/>
          </a:p>
          <a:p>
            <a:endParaRPr lang="ru-RU" sz="2200" dirty="0"/>
          </a:p>
        </p:txBody>
      </p:sp>
      <p:pic>
        <p:nvPicPr>
          <p:cNvPr id="7" name="Picture 4" descr="G:\Всячина\школьные картинки\анимированные школьные картинки\831650534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0100" y="5365524"/>
            <a:ext cx="1983900" cy="149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34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0"/>
            <a:ext cx="3024336" cy="638924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bg1"/>
                </a:solidFill>
                <a:effectLst/>
              </a:rPr>
              <a:t>АПЕЛЛЯЦИЯ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Апелляцию </a:t>
            </a:r>
            <a:r>
              <a:rPr lang="ru-RU" sz="2400" b="1" dirty="0"/>
              <a:t>о нарушении установленного порядка проведения ГИА </a:t>
            </a:r>
            <a:r>
              <a:rPr lang="ru-RU" sz="2400" dirty="0"/>
              <a:t>обучающийся подает в день проведения экзамена </a:t>
            </a:r>
            <a:r>
              <a:rPr lang="ru-RU" sz="2400" dirty="0" smtClean="0"/>
              <a:t>уполномоченному </a:t>
            </a:r>
            <a:r>
              <a:rPr lang="ru-RU" sz="2400" dirty="0"/>
              <a:t>представителю ГЭК, </a:t>
            </a:r>
            <a:r>
              <a:rPr lang="ru-RU" sz="2400" dirty="0" smtClean="0"/>
              <a:t>не </a:t>
            </a:r>
            <a:r>
              <a:rPr lang="ru-RU" sz="2400" dirty="0"/>
              <a:t>покидая ППЭ</a:t>
            </a:r>
            <a:r>
              <a:rPr lang="ru-RU" sz="2400" dirty="0" smtClean="0"/>
              <a:t>.</a:t>
            </a:r>
          </a:p>
          <a:p>
            <a:r>
              <a:rPr lang="ru-RU" sz="2400" b="1" dirty="0"/>
              <a:t>Апелляция о несогласии с выставленными баллами </a:t>
            </a:r>
            <a:r>
              <a:rPr lang="ru-RU" sz="2400" dirty="0"/>
              <a:t>подается в течение двух рабочих дней со дня объявления результатов </a:t>
            </a:r>
            <a:r>
              <a:rPr lang="ru-RU" sz="2400" dirty="0" smtClean="0"/>
              <a:t>ГИА.</a:t>
            </a:r>
          </a:p>
          <a:p>
            <a:r>
              <a:rPr lang="ru-RU" sz="2400" dirty="0"/>
              <a:t>По результатам рассмотрения апелляции о несогласии с выставленными баллами конфликтная комиссия принимает </a:t>
            </a:r>
            <a:r>
              <a:rPr lang="ru-RU" sz="2400" dirty="0" smtClean="0"/>
              <a:t>одно из решений: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об отклонении апелляции и сохранении выставленных </a:t>
            </a:r>
            <a:r>
              <a:rPr lang="ru-RU" sz="2400" dirty="0" smtClean="0"/>
              <a:t>баллов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об </a:t>
            </a:r>
            <a:r>
              <a:rPr lang="ru-RU" sz="2400" dirty="0"/>
              <a:t>удовлетворении апелляции и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выставлении </a:t>
            </a:r>
            <a:r>
              <a:rPr lang="ru-RU" sz="2400" dirty="0"/>
              <a:t>других баллов</a:t>
            </a:r>
          </a:p>
        </p:txBody>
      </p:sp>
      <p:pic>
        <p:nvPicPr>
          <p:cNvPr id="7" name="Picture 4" descr="G:\Всячина\школьные картинки\анимированные школьные картинки\831650534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0100" y="5365524"/>
            <a:ext cx="1983900" cy="149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2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620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Повторно к сдаче ГИА допускаются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19594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Arial"/>
                <a:ea typeface="Times New Roman"/>
              </a:rPr>
              <a:t> получившие </a:t>
            </a:r>
            <a:r>
              <a:rPr lang="ru-RU" sz="2400" dirty="0">
                <a:latin typeface="Arial"/>
                <a:ea typeface="Times New Roman"/>
              </a:rPr>
              <a:t>на ГИА неудовлетворительный результат </a:t>
            </a:r>
            <a:r>
              <a:rPr lang="ru-RU" sz="2400" dirty="0" smtClean="0">
                <a:latin typeface="Arial"/>
                <a:ea typeface="Times New Roman"/>
              </a:rPr>
              <a:t>не более чем по двум из сдаваемых предметов;</a:t>
            </a:r>
          </a:p>
          <a:p>
            <a:pPr algn="just">
              <a:spcAft>
                <a:spcPts val="0"/>
              </a:spcAft>
            </a:pPr>
            <a:endParaRPr lang="ru-RU" sz="800" dirty="0">
              <a:latin typeface="Arial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Arial"/>
                <a:ea typeface="Times New Roman"/>
              </a:rPr>
              <a:t> не </a:t>
            </a:r>
            <a:r>
              <a:rPr lang="ru-RU" sz="2400" dirty="0">
                <a:latin typeface="Arial"/>
                <a:ea typeface="Times New Roman"/>
              </a:rPr>
              <a:t>явившиеся на экзамены по уважительным причинам (болезнь или иные обстоятельства, подтвержденные документально</a:t>
            </a:r>
            <a:r>
              <a:rPr lang="ru-RU" sz="2400" dirty="0" smtClean="0">
                <a:latin typeface="Arial"/>
                <a:ea typeface="Times New Roman"/>
              </a:rPr>
              <a:t>);</a:t>
            </a:r>
          </a:p>
          <a:p>
            <a:pPr algn="just">
              <a:spcAft>
                <a:spcPts val="0"/>
              </a:spcAft>
            </a:pPr>
            <a:endParaRPr lang="ru-RU" sz="800" dirty="0">
              <a:latin typeface="Arial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Arial"/>
                <a:ea typeface="Times New Roman"/>
              </a:rPr>
              <a:t> не </a:t>
            </a:r>
            <a:r>
              <a:rPr lang="ru-RU" sz="2400" dirty="0">
                <a:latin typeface="Arial"/>
                <a:ea typeface="Times New Roman"/>
              </a:rPr>
              <a:t>завершившие выполнение экзаменационной работы по уважительным причинам (болезнь или иные обстоятельства, подтвержденные документально</a:t>
            </a:r>
            <a:r>
              <a:rPr lang="ru-RU" sz="2400" dirty="0" smtClean="0">
                <a:latin typeface="Arial"/>
                <a:ea typeface="Times New Roman"/>
              </a:rPr>
              <a:t>)</a:t>
            </a:r>
            <a:endParaRPr lang="ru-RU" sz="2400" dirty="0">
              <a:latin typeface="Arial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395313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Резервные дни: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24-27 июня, 1-2 июля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6156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4296" y="334519"/>
            <a:ext cx="8229600" cy="7064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6600"/>
                </a:solidFill>
              </a:rPr>
              <a:t>Повторная сдача </a:t>
            </a:r>
            <a:r>
              <a:rPr lang="ru-RU" sz="4000" b="1" dirty="0" smtClean="0">
                <a:solidFill>
                  <a:srgbClr val="006600"/>
                </a:solidFill>
              </a:rPr>
              <a:t>ГИА - сентябрь 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800001" y="1268760"/>
            <a:ext cx="7993013" cy="5818907"/>
          </a:xfrm>
        </p:spPr>
        <p:txBody>
          <a:bodyPr>
            <a:normAutofit/>
          </a:bodyPr>
          <a:lstStyle/>
          <a:p>
            <a:pPr marL="82296" indent="0">
              <a:lnSpc>
                <a:spcPct val="80000"/>
              </a:lnSpc>
              <a:buNone/>
            </a:pPr>
            <a:r>
              <a:rPr lang="ru-RU" sz="3000" b="1" dirty="0" smtClean="0"/>
              <a:t>Обучающиеся:</a:t>
            </a:r>
          </a:p>
          <a:p>
            <a:pPr>
              <a:lnSpc>
                <a:spcPct val="80000"/>
              </a:lnSpc>
            </a:pPr>
            <a:r>
              <a:rPr lang="ru-RU" sz="3000" b="1" dirty="0" smtClean="0"/>
              <a:t>не прошедшие ГИА;</a:t>
            </a:r>
          </a:p>
          <a:p>
            <a:pPr>
              <a:lnSpc>
                <a:spcPct val="80000"/>
              </a:lnSpc>
            </a:pPr>
            <a:r>
              <a:rPr lang="ru-RU" sz="3000" b="1" dirty="0" smtClean="0"/>
              <a:t>получившие </a:t>
            </a:r>
            <a:r>
              <a:rPr lang="ru-RU" sz="3000" b="1" dirty="0"/>
              <a:t>на ГИА неудовлетворительные результаты более чем по </a:t>
            </a:r>
            <a:r>
              <a:rPr lang="ru-RU" sz="3000" b="1" dirty="0" smtClean="0"/>
              <a:t>двум учебным предметам;</a:t>
            </a:r>
          </a:p>
          <a:p>
            <a:pPr>
              <a:lnSpc>
                <a:spcPct val="80000"/>
              </a:lnSpc>
            </a:pPr>
            <a:r>
              <a:rPr lang="ru-RU" sz="3000" b="1" dirty="0" smtClean="0"/>
              <a:t>получившие </a:t>
            </a:r>
            <a:r>
              <a:rPr lang="ru-RU" sz="3000" b="1" dirty="0"/>
              <a:t>повторно неудовлетворительный результат по </a:t>
            </a:r>
            <a:r>
              <a:rPr lang="ru-RU" sz="3000" b="1" dirty="0" smtClean="0"/>
              <a:t>1 или 2-м пересдаваемым предметам в резервные дни;</a:t>
            </a:r>
          </a:p>
          <a:p>
            <a:pPr>
              <a:lnSpc>
                <a:spcPct val="80000"/>
              </a:lnSpc>
            </a:pPr>
            <a:r>
              <a:rPr lang="ru-RU" sz="3000" b="1" dirty="0"/>
              <a:t>н</a:t>
            </a:r>
            <a:r>
              <a:rPr lang="ru-RU" sz="3000" b="1" dirty="0" smtClean="0"/>
              <a:t>арушившие порядок проведения ГИА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>
              <a:solidFill>
                <a:srgbClr val="CC33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808E-C089-4FBF-8AD7-2644E28BDF71}" type="slidenum">
              <a:rPr lang="ru-RU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37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8024" y="0"/>
            <a:ext cx="8229600" cy="633413"/>
          </a:xfrm>
        </p:spPr>
        <p:txBody>
          <a:bodyPr/>
          <a:lstStyle/>
          <a:p>
            <a:r>
              <a:rPr lang="ru-RU" sz="3200" b="1" dirty="0">
                <a:solidFill>
                  <a:schemeClr val="folHlink"/>
                </a:solidFill>
              </a:rPr>
              <a:t>Аттестат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692150"/>
            <a:ext cx="8065591" cy="5976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Итоговые отметки </a:t>
            </a:r>
          </a:p>
          <a:p>
            <a:pPr lvl="1">
              <a:lnSpc>
                <a:spcPct val="90000"/>
              </a:lnSpc>
            </a:pPr>
            <a:r>
              <a:rPr lang="ru-RU" b="1" dirty="0">
                <a:solidFill>
                  <a:schemeClr val="accent3"/>
                </a:solidFill>
              </a:rPr>
              <a:t>по </a:t>
            </a:r>
            <a:r>
              <a:rPr lang="ru-RU" b="1" dirty="0" smtClean="0">
                <a:solidFill>
                  <a:schemeClr val="accent3"/>
                </a:solidFill>
              </a:rPr>
              <a:t>сдаваемым предметам </a:t>
            </a:r>
            <a:r>
              <a:rPr lang="ru-RU" b="1" dirty="0" smtClean="0"/>
              <a:t>определяются </a:t>
            </a:r>
            <a:r>
              <a:rPr lang="ru-RU" b="1" dirty="0"/>
              <a:t>как среднее арифметическое годовых и экзаменационных </a:t>
            </a:r>
            <a:r>
              <a:rPr lang="ru-RU" b="1" dirty="0" smtClean="0"/>
              <a:t>отметок</a:t>
            </a:r>
          </a:p>
          <a:p>
            <a:pPr lvl="1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Математика</a:t>
            </a:r>
            <a:r>
              <a:rPr lang="ru-RU" b="1" dirty="0" smtClean="0"/>
              <a:t> – среднее арифметическое – алгебра, геометрия и оценка за экзамен по математике</a:t>
            </a:r>
            <a:endParaRPr lang="ru-RU" b="1" dirty="0"/>
          </a:p>
          <a:p>
            <a:pPr lvl="1">
              <a:lnSpc>
                <a:spcPct val="90000"/>
              </a:lnSpc>
            </a:pPr>
            <a:r>
              <a:rPr lang="ru-RU" b="1" dirty="0">
                <a:solidFill>
                  <a:srgbClr val="FF0000"/>
                </a:solidFill>
              </a:rPr>
              <a:t>по другим учебным предметам </a:t>
            </a:r>
            <a:r>
              <a:rPr lang="ru-RU" b="1" dirty="0"/>
              <a:t>выставляются на основе годовой отметки выпускника за 9 </a:t>
            </a:r>
            <a:r>
              <a:rPr lang="ru-RU" b="1" dirty="0" smtClean="0"/>
              <a:t>класс</a:t>
            </a:r>
          </a:p>
          <a:p>
            <a:pPr lvl="1">
              <a:lnSpc>
                <a:spcPct val="90000"/>
              </a:lnSpc>
            </a:pPr>
            <a:endParaRPr lang="ru-RU" sz="2300" b="1" dirty="0"/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Аттестат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об основном общем образовании с отличием </a:t>
            </a:r>
            <a:r>
              <a:rPr lang="ru-RU" sz="2400" b="1" dirty="0"/>
              <a:t>выдаётся выпускникам 9 класса, успешно прошедшим ГИА </a:t>
            </a:r>
            <a:r>
              <a:rPr lang="ru-RU" sz="2400" b="1" dirty="0" smtClean="0"/>
              <a:t>(без пересдач) и </a:t>
            </a:r>
            <a:r>
              <a:rPr lang="ru-RU" sz="2400" b="1" dirty="0"/>
              <a:t>имеющим </a:t>
            </a:r>
            <a:r>
              <a:rPr lang="ru-RU" sz="2400" b="1" dirty="0">
                <a:solidFill>
                  <a:srgbClr val="CC3300"/>
                </a:solidFill>
              </a:rPr>
              <a:t>итоговые отметки "отлично"</a:t>
            </a:r>
            <a:r>
              <a:rPr lang="ru-RU" sz="2400" b="1" dirty="0"/>
              <a:t> по всем учебным предметам учебного плана, </a:t>
            </a:r>
            <a:r>
              <a:rPr lang="ru-RU" sz="2400" b="1" dirty="0" err="1"/>
              <a:t>изучавшимся</a:t>
            </a:r>
            <a:r>
              <a:rPr lang="ru-RU" sz="2400" b="1" dirty="0"/>
              <a:t> на уровне основного общего образования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4637-8C26-417F-B1F0-4C3B840D9EDF}" type="slidenum">
              <a:rPr lang="ru-RU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3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680851"/>
              </p:ext>
            </p:extLst>
          </p:nvPr>
        </p:nvGraphicFramePr>
        <p:xfrm>
          <a:off x="971600" y="692696"/>
          <a:ext cx="69127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17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1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42622" y="2438401"/>
            <a:ext cx="7858759" cy="271035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spcBef>
                <a:spcPts val="1055"/>
              </a:spcBef>
            </a:pPr>
            <a:r>
              <a:rPr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dirty="0">
              <a:latin typeface="Georgia"/>
              <a:cs typeface="Georgia"/>
            </a:endParaRPr>
          </a:p>
          <a:p>
            <a:pPr algn="ctr">
              <a:spcBef>
                <a:spcPts val="965"/>
              </a:spcBef>
              <a:tabLst>
                <a:tab pos="5805170" algn="l"/>
              </a:tabLst>
            </a:pPr>
            <a:r>
              <a:rPr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dirty="0">
              <a:latin typeface="Georgia"/>
              <a:cs typeface="Georgia"/>
            </a:endParaRPr>
          </a:p>
          <a:p>
            <a:pPr algn="ctr">
              <a:spcBef>
                <a:spcPts val="1080"/>
              </a:spcBef>
            </a:pPr>
            <a:r>
              <a:rPr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b="1" spc="-25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dirty="0">
              <a:latin typeface="Georgia"/>
              <a:cs typeface="Georgia"/>
            </a:endParaRPr>
          </a:p>
          <a:p>
            <a:pPr marL="635" algn="ctr"/>
            <a:r>
              <a:rPr lang="ru-RU" b="1" spc="20" dirty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b="1" spc="20" dirty="0" err="1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dirty="0">
              <a:latin typeface="Georgia"/>
              <a:cs typeface="Georgia"/>
            </a:endParaRPr>
          </a:p>
          <a:p>
            <a:pPr algn="ctr">
              <a:spcBef>
                <a:spcPts val="725"/>
              </a:spcBef>
              <a:tabLst>
                <a:tab pos="6275070" algn="l"/>
              </a:tabLst>
            </a:pPr>
            <a:r>
              <a:rPr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b="1" spc="-1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dirty="0">
              <a:latin typeface="Georgia"/>
              <a:cs typeface="Georgia"/>
            </a:endParaRPr>
          </a:p>
          <a:p>
            <a:pPr marL="635" algn="ctr"/>
            <a:r>
              <a:rPr b="1" dirty="0" err="1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lang="ru-RU" b="1" dirty="0">
              <a:solidFill>
                <a:srgbClr val="404040"/>
              </a:solidFill>
              <a:latin typeface="Georgia"/>
              <a:cs typeface="Georgia"/>
            </a:endParaRPr>
          </a:p>
          <a:p>
            <a:pPr marL="635" algn="ctr"/>
            <a:r>
              <a:rPr lang="en-US" b="1" dirty="0">
                <a:latin typeface="Georgia"/>
                <a:cs typeface="Georgia"/>
                <a:hlinkClick r:id="rId4"/>
              </a:rPr>
              <a:t>https://oge.sdamgia.ru/</a:t>
            </a:r>
            <a:r>
              <a:rPr lang="ru-RU" b="1" dirty="0">
                <a:latin typeface="Georgia"/>
                <a:cs typeface="Georgia"/>
              </a:rPr>
              <a:t> </a:t>
            </a:r>
            <a:r>
              <a:rPr lang="ru-RU" dirty="0">
                <a:latin typeface="Georgia"/>
                <a:cs typeface="Georgia"/>
              </a:rPr>
              <a:t>-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Образовательный портал для подготовки к экзаменам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1" y="1029690"/>
            <a:ext cx="3804285" cy="51371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13335" rIns="0" bIns="0" rtlCol="0" anchor="b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1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spc="-43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66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/>
          <a:lstStyle/>
          <a:p>
            <a:r>
              <a:rPr lang="ru-RU" b="1" dirty="0" smtClean="0"/>
              <a:t>Смена выбора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0963" indent="449263" algn="just">
              <a:buNone/>
            </a:pPr>
            <a:r>
              <a:rPr lang="ru-RU" b="1" dirty="0" smtClean="0"/>
              <a:t>Обучающиеся </a:t>
            </a:r>
            <a:r>
              <a:rPr lang="ru-RU" b="1" dirty="0"/>
              <a:t>вправе изменить (дополнить) перечень указанных в заявлении экзаменов только при наличии у них уважительных причин (болезни или иных обстоятельств, подтвержденных документально). </a:t>
            </a:r>
            <a:endParaRPr lang="ru-RU" b="1" dirty="0" smtClean="0"/>
          </a:p>
          <a:p>
            <a:pPr marL="80963" indent="449263" algn="just">
              <a:buNone/>
            </a:pPr>
            <a:r>
              <a:rPr lang="ru-RU" b="1" dirty="0" smtClean="0"/>
              <a:t>В </a:t>
            </a:r>
            <a:r>
              <a:rPr lang="ru-RU" b="1" dirty="0"/>
              <a:t>этом случае обучающийся подает заявление </a:t>
            </a:r>
            <a:r>
              <a:rPr lang="ru-RU" b="1" dirty="0" smtClean="0"/>
              <a:t>с </a:t>
            </a:r>
            <a:r>
              <a:rPr lang="ru-RU" b="1" dirty="0"/>
              <a:t>указанием измененного перечня учебных </a:t>
            </a:r>
            <a:r>
              <a:rPr lang="ru-RU" b="1" dirty="0" smtClean="0"/>
              <a:t>предметов и </a:t>
            </a:r>
            <a:r>
              <a:rPr lang="ru-RU" b="1" dirty="0"/>
              <a:t>причины изменения заявленного ранее перечня</a:t>
            </a:r>
            <a:r>
              <a:rPr lang="ru-RU" b="1" dirty="0" smtClean="0"/>
              <a:t>.</a:t>
            </a:r>
          </a:p>
          <a:p>
            <a:pPr marL="80963" indent="449263" algn="just">
              <a:buNone/>
            </a:pPr>
            <a:r>
              <a:rPr lang="ru-RU" b="1" dirty="0" smtClean="0"/>
              <a:t> </a:t>
            </a:r>
            <a:r>
              <a:rPr lang="ru-RU" b="1" dirty="0"/>
              <a:t>Указанное заявление подается не позднее чем за две недели до начала соответствующих экзаменов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F6D0-F22B-439E-A66E-DDFE5CD71260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9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621" y="6075040"/>
            <a:ext cx="8166831" cy="78296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600" b="1" dirty="0" smtClean="0">
                <a:effectLst/>
              </a:rPr>
              <a:t>Место проведения: 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/>
              <a:t>Гимназия №67 и другие школы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b="1" dirty="0"/>
          </a:p>
        </p:txBody>
      </p:sp>
      <p:pic>
        <p:nvPicPr>
          <p:cNvPr id="5" name="Picture 4" descr="G:\Всячина\школьные картинки\iCAJDLP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336" y="5378020"/>
            <a:ext cx="1322116" cy="14799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116632" y="332655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>
                <a:latin typeface="+mj-lt"/>
              </a:rPr>
              <a:t>РАСПИСАНИЕ </a:t>
            </a:r>
            <a:r>
              <a:rPr lang="ru-RU" sz="3200" b="1" cap="small" dirty="0" smtClean="0">
                <a:latin typeface="+mj-lt"/>
              </a:rPr>
              <a:t>ОГЭ</a:t>
            </a:r>
            <a:endParaRPr lang="ru-RU" sz="3200" dirty="0"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249181"/>
              </p:ext>
            </p:extLst>
          </p:nvPr>
        </p:nvGraphicFramePr>
        <p:xfrm>
          <a:off x="1043608" y="1009995"/>
          <a:ext cx="6408712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8313942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089435282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998626296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effectLst/>
                        </a:rPr>
                        <a:t>Дата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effectLst/>
                        </a:rPr>
                        <a:t>День недели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>
                          <a:effectLst/>
                        </a:rPr>
                        <a:t>Предметы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2799512778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>
                          <a:effectLst/>
                        </a:rPr>
                        <a:t>21 мая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Вторник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Английский язык, устный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58864898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>
                          <a:effectLst/>
                        </a:rPr>
                        <a:t>22 мая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Среда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Английский язык, письменный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543504878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>
                          <a:effectLst/>
                        </a:rPr>
                        <a:t>27 мая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Понедельник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информатика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3415143917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>
                          <a:effectLst/>
                        </a:rPr>
                        <a:t>30 мая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Четверг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География, химия -178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2046915925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>
                          <a:effectLst/>
                        </a:rPr>
                        <a:t>3 июня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Понедельник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Русский язык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1355000227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>
                          <a:effectLst/>
                        </a:rPr>
                        <a:t>6 июня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Четверг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Математика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2498209456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>
                          <a:effectLst/>
                        </a:rPr>
                        <a:t>11 июня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Вторник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Обществознание - 178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2547180083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>
                          <a:effectLst/>
                        </a:rPr>
                        <a:t>14 июня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Пятница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Биология - 172, физика - 178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2216461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5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Продолжительность экзаменов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846595"/>
              </p:ext>
            </p:extLst>
          </p:nvPr>
        </p:nvGraphicFramePr>
        <p:xfrm>
          <a:off x="827584" y="1628800"/>
          <a:ext cx="7560840" cy="45188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84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8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Русский язык Литература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3 ч 55 мин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7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Обществознание История Физика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 ч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7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Информатика Биология География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 ч 30 мин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7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Английский язык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 ч +15</a:t>
                      </a:r>
                      <a:r>
                        <a:rPr lang="ru-RU" sz="3200" b="1" baseline="0" dirty="0" smtClean="0"/>
                        <a:t> мин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9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Можно использовать на экзамене: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76676"/>
              </p:ext>
            </p:extLst>
          </p:nvPr>
        </p:nvGraphicFramePr>
        <p:xfrm>
          <a:off x="827584" y="1916832"/>
          <a:ext cx="7776864" cy="43204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5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710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Линейка, справочные материалы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8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Орфографический словарь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8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Линейка, непрограммируемый калькулятор, атласы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8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Таблицы, непрограммируемый калькулятор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8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Биология, физика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Линейка, непрограммируемый калькулятор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1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Общественное наблюдение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09707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800" b="1" dirty="0"/>
              <a:t>В целях обеспечения соблюдения порядка проведения ГИА </a:t>
            </a:r>
            <a:r>
              <a:rPr lang="ru-RU" sz="2800" b="1" dirty="0" smtClean="0"/>
              <a:t>существует институт общественных наблюдателей.</a:t>
            </a:r>
          </a:p>
          <a:p>
            <a:pPr indent="442913" algn="just"/>
            <a:r>
              <a:rPr lang="ru-RU" sz="2800" b="1" dirty="0" smtClean="0"/>
              <a:t>Общественные наблюдатели могут </a:t>
            </a:r>
            <a:r>
              <a:rPr lang="ru-RU" sz="2800" b="1" dirty="0"/>
              <a:t>присутствовать на всех этапах проведения ГИА, в том числе при проверке экзаменационных работ и при рассмотрении апелляций по вопросам нарушения установленного порядка проведения ГИА или несогласия с выставленными </a:t>
            </a:r>
            <a:r>
              <a:rPr lang="ru-RU" sz="2800" b="1" dirty="0" smtClean="0"/>
              <a:t>баллами.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849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1" y="978104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9287" r="55920" b="36068"/>
          <a:stretch/>
        </p:blipFill>
        <p:spPr bwMode="auto">
          <a:xfrm>
            <a:off x="480488" y="1124744"/>
            <a:ext cx="8169372" cy="496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2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1109</TotalTime>
  <Words>1382</Words>
  <Application>Microsoft Office PowerPoint</Application>
  <PresentationFormat>Экран (4:3)</PresentationFormat>
  <Paragraphs>198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</vt:lpstr>
      <vt:lpstr>Century Gothic</vt:lpstr>
      <vt:lpstr>Georgia</vt:lpstr>
      <vt:lpstr>Times New Roman</vt:lpstr>
      <vt:lpstr>Trebuchet MS</vt:lpstr>
      <vt:lpstr>Wingdings</vt:lpstr>
      <vt:lpstr>Wingdings 2</vt:lpstr>
      <vt:lpstr>Остин</vt:lpstr>
      <vt:lpstr>ГОСУДАРСТВЕННАЯ ИТОГОВАЯ АТТЕСТАЦИЯ ПО ОБРАЗОВАТЕЛЬНЫМ ПРОГРАММАМ ОСНОВНОГО ОБЩЕГО ОБРАЗОВАНИЯ 2023-2024 учебный год</vt:lpstr>
      <vt:lpstr> Приказ Минпросвещения России и Рособрнадзора</vt:lpstr>
      <vt:lpstr>Презентация PowerPoint</vt:lpstr>
      <vt:lpstr>Смена выбора</vt:lpstr>
      <vt:lpstr>  Место проведения:  Гимназия №67 и другие школы </vt:lpstr>
      <vt:lpstr>Продолжительность экзаменов</vt:lpstr>
      <vt:lpstr>Можно использовать на экзамене:</vt:lpstr>
      <vt:lpstr>Общественное наблюдение</vt:lpstr>
      <vt:lpstr>Презентация PowerPoint</vt:lpstr>
      <vt:lpstr>Презентация PowerPoint</vt:lpstr>
      <vt:lpstr>Проведение экзамена</vt:lpstr>
      <vt:lpstr>Проведение экзамена</vt:lpstr>
      <vt:lpstr>Проведение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экзамена</vt:lpstr>
      <vt:lpstr>Проведение экзамена</vt:lpstr>
      <vt:lpstr>Проведение экзамена</vt:lpstr>
      <vt:lpstr>Проведение экзамена</vt:lpstr>
      <vt:lpstr>Проверка работ</vt:lpstr>
      <vt:lpstr>Ознакомление с результатами</vt:lpstr>
      <vt:lpstr>АПЕЛЛЯЦИЯ</vt:lpstr>
      <vt:lpstr>АПЕЛЛЯЦИЯ</vt:lpstr>
      <vt:lpstr>Повторно к сдаче ГИА допускаются</vt:lpstr>
      <vt:lpstr>Повторная сдача ГИА - сентябрь </vt:lpstr>
      <vt:lpstr>Аттестат</vt:lpstr>
      <vt:lpstr> САЙТЫ В ПОМОЩЬ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 ПО ОБРАЗОВАТЕЛЬНЫМ ПРОГРАММАМ СРЕДНЕГО ОБЩЕГО ОБРАЗОВАНИЯ</dc:title>
  <dc:creator>МАОУ СОШ № 48</dc:creator>
  <cp:lastModifiedBy>Татьяна Зайцева</cp:lastModifiedBy>
  <cp:revision>68</cp:revision>
  <dcterms:created xsi:type="dcterms:W3CDTF">2014-04-22T07:26:45Z</dcterms:created>
  <dcterms:modified xsi:type="dcterms:W3CDTF">2024-03-12T06:41:17Z</dcterms:modified>
</cp:coreProperties>
</file>